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6" d="100"/>
          <a:sy n="96" d="100"/>
        </p:scale>
        <p:origin x="-11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5187B8-E9D4-4EB8-B34F-63F3E5A518E3}" type="datetimeFigureOut">
              <a:rPr lang="en-US" smtClean="0"/>
              <a:pPr/>
              <a:t>1/4/2018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5187B8-E9D4-4EB8-B34F-63F3E5A518E3}" type="datetimeFigureOut">
              <a:rPr lang="en-US" smtClean="0"/>
              <a:pPr/>
              <a:t>1/4/2018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5187B8-E9D4-4EB8-B34F-63F3E5A518E3}" type="datetimeFigureOut">
              <a:rPr lang="en-US" smtClean="0"/>
              <a:pPr/>
              <a:t>1/4/2018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5187B8-E9D4-4EB8-B34F-63F3E5A518E3}" type="datetimeFigureOut">
              <a:rPr lang="en-US" smtClean="0"/>
              <a:pPr/>
              <a:t>1/4/2018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187B8-E9D4-4EB8-B34F-63F3E5A518E3}" type="datetimeFigureOut">
              <a:rPr lang="en-US" smtClean="0"/>
              <a:pPr/>
              <a:t>1/4/2018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5187B8-E9D4-4EB8-B34F-63F3E5A518E3}" type="datetimeFigureOut">
              <a:rPr lang="en-US" smtClean="0"/>
              <a:pPr/>
              <a:t>1/4/2018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5187B8-E9D4-4EB8-B34F-63F3E5A518E3}" type="datetimeFigureOut">
              <a:rPr lang="en-US" smtClean="0"/>
              <a:pPr/>
              <a:t>1/4/2018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5187B8-E9D4-4EB8-B34F-63F3E5A518E3}" type="datetimeFigureOut">
              <a:rPr lang="en-US" smtClean="0"/>
              <a:pPr/>
              <a:t>1/4/2018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187B8-E9D4-4EB8-B34F-63F3E5A518E3}" type="datetimeFigureOut">
              <a:rPr lang="en-US" smtClean="0"/>
              <a:pPr/>
              <a:t>1/4/2018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187B8-E9D4-4EB8-B34F-63F3E5A518E3}" type="datetimeFigureOut">
              <a:rPr lang="en-US" smtClean="0"/>
              <a:pPr/>
              <a:t>1/4/2018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187B8-E9D4-4EB8-B34F-63F3E5A518E3}" type="datetimeFigureOut">
              <a:rPr lang="en-US" smtClean="0"/>
              <a:pPr/>
              <a:t>1/4/2018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3F8E0-3772-4E84-9916-EB02951C452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187B8-E9D4-4EB8-B34F-63F3E5A518E3}" type="datetimeFigureOut">
              <a:rPr lang="en-US" smtClean="0"/>
              <a:pPr/>
              <a:t>1/4/2018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3F8E0-3772-4E84-9916-EB02951C452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zzal\Desktop\E-coli\plose review\Bepipred.PNG"/>
          <p:cNvPicPr>
            <a:picLocks noChangeAspect="1" noChangeArrowheads="1"/>
          </p:cNvPicPr>
          <p:nvPr/>
        </p:nvPicPr>
        <p:blipFill>
          <a:blip r:embed="rId2"/>
          <a:srcRect/>
          <a:stretch>
            <a:fillRect/>
          </a:stretch>
        </p:blipFill>
        <p:spPr bwMode="auto">
          <a:xfrm>
            <a:off x="1142976" y="152374"/>
            <a:ext cx="3214710" cy="1666887"/>
          </a:xfrm>
          <a:prstGeom prst="rect">
            <a:avLst/>
          </a:prstGeom>
          <a:ln>
            <a:noFill/>
          </a:ln>
          <a:effectLst>
            <a:outerShdw blurRad="190500" algn="tl" rotWithShape="0">
              <a:srgbClr val="000000">
                <a:alpha val="70000"/>
              </a:srgbClr>
            </a:outerShdw>
          </a:effectLst>
        </p:spPr>
      </p:pic>
      <p:pic>
        <p:nvPicPr>
          <p:cNvPr id="1027" name="Picture 3" descr="C:\Users\Uzzal\Desktop\E-coli\plose review\chaou.PNG"/>
          <p:cNvPicPr>
            <a:picLocks noChangeAspect="1" noChangeArrowheads="1"/>
          </p:cNvPicPr>
          <p:nvPr/>
        </p:nvPicPr>
        <p:blipFill>
          <a:blip r:embed="rId3"/>
          <a:srcRect/>
          <a:stretch>
            <a:fillRect/>
          </a:stretch>
        </p:blipFill>
        <p:spPr bwMode="auto">
          <a:xfrm>
            <a:off x="5000628" y="152374"/>
            <a:ext cx="3154080" cy="1666887"/>
          </a:xfrm>
          <a:prstGeom prst="rect">
            <a:avLst/>
          </a:prstGeom>
          <a:ln>
            <a:noFill/>
          </a:ln>
          <a:effectLst>
            <a:outerShdw blurRad="190500" algn="tl" rotWithShape="0">
              <a:srgbClr val="000000">
                <a:alpha val="70000"/>
              </a:srgbClr>
            </a:outerShdw>
          </a:effectLst>
        </p:spPr>
      </p:pic>
      <p:pic>
        <p:nvPicPr>
          <p:cNvPr id="1028" name="Picture 4" descr="C:\Users\Uzzal\Desktop\E-coli\plose review\emini.PNG"/>
          <p:cNvPicPr>
            <a:picLocks noChangeAspect="1" noChangeArrowheads="1"/>
          </p:cNvPicPr>
          <p:nvPr/>
        </p:nvPicPr>
        <p:blipFill>
          <a:blip r:embed="rId4"/>
          <a:srcRect/>
          <a:stretch>
            <a:fillRect/>
          </a:stretch>
        </p:blipFill>
        <p:spPr bwMode="auto">
          <a:xfrm>
            <a:off x="1142976" y="1952978"/>
            <a:ext cx="3214710" cy="1866548"/>
          </a:xfrm>
          <a:prstGeom prst="rect">
            <a:avLst/>
          </a:prstGeom>
          <a:ln>
            <a:noFill/>
          </a:ln>
          <a:effectLst>
            <a:outerShdw blurRad="190500" algn="tl" rotWithShape="0">
              <a:srgbClr val="000000">
                <a:alpha val="70000"/>
              </a:srgbClr>
            </a:outerShdw>
          </a:effectLst>
        </p:spPr>
      </p:pic>
      <p:pic>
        <p:nvPicPr>
          <p:cNvPr id="1029" name="Picture 5" descr="C:\Users\Uzzal\Desktop\E-coli\plose review\karplus.PNG"/>
          <p:cNvPicPr>
            <a:picLocks noChangeAspect="1" noChangeArrowheads="1"/>
          </p:cNvPicPr>
          <p:nvPr/>
        </p:nvPicPr>
        <p:blipFill>
          <a:blip r:embed="rId5"/>
          <a:srcRect/>
          <a:stretch>
            <a:fillRect/>
          </a:stretch>
        </p:blipFill>
        <p:spPr bwMode="auto">
          <a:xfrm>
            <a:off x="5000847" y="1943358"/>
            <a:ext cx="3155179" cy="1876168"/>
          </a:xfrm>
          <a:prstGeom prst="rect">
            <a:avLst/>
          </a:prstGeom>
          <a:ln>
            <a:noFill/>
          </a:ln>
          <a:effectLst>
            <a:outerShdw blurRad="190500" algn="tl" rotWithShape="0">
              <a:srgbClr val="000000">
                <a:alpha val="70000"/>
              </a:srgbClr>
            </a:outerShdw>
          </a:effectLst>
        </p:spPr>
      </p:pic>
      <p:pic>
        <p:nvPicPr>
          <p:cNvPr id="1030" name="Picture 6" descr="C:\Users\Uzzal\Desktop\E-coli\plose review\kolaskar.PNG"/>
          <p:cNvPicPr>
            <a:picLocks noChangeAspect="1" noChangeArrowheads="1"/>
          </p:cNvPicPr>
          <p:nvPr/>
        </p:nvPicPr>
        <p:blipFill>
          <a:blip r:embed="rId6"/>
          <a:srcRect/>
          <a:stretch>
            <a:fillRect/>
          </a:stretch>
        </p:blipFill>
        <p:spPr bwMode="auto">
          <a:xfrm>
            <a:off x="1142976" y="3905252"/>
            <a:ext cx="3214710" cy="1666887"/>
          </a:xfrm>
          <a:prstGeom prst="rect">
            <a:avLst/>
          </a:prstGeom>
          <a:ln>
            <a:noFill/>
          </a:ln>
          <a:effectLst>
            <a:outerShdw blurRad="190500" algn="tl" rotWithShape="0">
              <a:srgbClr val="000000">
                <a:alpha val="70000"/>
              </a:srgbClr>
            </a:outerShdw>
          </a:effectLst>
        </p:spPr>
      </p:pic>
      <p:pic>
        <p:nvPicPr>
          <p:cNvPr id="1031" name="Picture 7" descr="C:\Users\Uzzal\Desktop\E-coli\plose review\Parker.PNG"/>
          <p:cNvPicPr>
            <a:picLocks noChangeAspect="1" noChangeArrowheads="1"/>
          </p:cNvPicPr>
          <p:nvPr/>
        </p:nvPicPr>
        <p:blipFill>
          <a:blip r:embed="rId7"/>
          <a:srcRect/>
          <a:stretch>
            <a:fillRect/>
          </a:stretch>
        </p:blipFill>
        <p:spPr bwMode="auto">
          <a:xfrm>
            <a:off x="5000848" y="3905254"/>
            <a:ext cx="3155178" cy="1666886"/>
          </a:xfrm>
          <a:prstGeom prst="rect">
            <a:avLst/>
          </a:prstGeom>
          <a:ln>
            <a:noFill/>
          </a:ln>
          <a:effectLst>
            <a:outerShdw blurRad="190500" algn="tl" rotWithShape="0">
              <a:srgbClr val="000000">
                <a:alpha val="70000"/>
              </a:srgbClr>
            </a:outerShdw>
          </a:effectLst>
        </p:spPr>
      </p:pic>
      <p:pic>
        <p:nvPicPr>
          <p:cNvPr id="1032" name="Picture 8"/>
          <p:cNvPicPr>
            <a:picLocks noChangeAspect="1" noChangeArrowheads="1"/>
          </p:cNvPicPr>
          <p:nvPr/>
        </p:nvPicPr>
        <p:blipFill>
          <a:blip r:embed="rId8"/>
          <a:srcRect/>
          <a:stretch>
            <a:fillRect/>
          </a:stretch>
        </p:blipFill>
        <p:spPr bwMode="auto">
          <a:xfrm>
            <a:off x="852463" y="142852"/>
            <a:ext cx="219075" cy="238125"/>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a:srcRect/>
          <a:stretch>
            <a:fillRect/>
          </a:stretch>
        </p:blipFill>
        <p:spPr bwMode="auto">
          <a:xfrm>
            <a:off x="4743453" y="152791"/>
            <a:ext cx="257175" cy="20002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785786" y="1996099"/>
            <a:ext cx="220161" cy="17939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a:srcRect/>
          <a:stretch>
            <a:fillRect/>
          </a:stretch>
        </p:blipFill>
        <p:spPr bwMode="auto">
          <a:xfrm>
            <a:off x="4743453" y="1928802"/>
            <a:ext cx="257175" cy="20955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2"/>
          <a:srcRect/>
          <a:stretch>
            <a:fillRect/>
          </a:stretch>
        </p:blipFill>
        <p:spPr bwMode="auto">
          <a:xfrm>
            <a:off x="814363" y="3980626"/>
            <a:ext cx="257175" cy="20955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3"/>
          <a:srcRect/>
          <a:stretch>
            <a:fillRect/>
          </a:stretch>
        </p:blipFill>
        <p:spPr bwMode="auto">
          <a:xfrm>
            <a:off x="4714876" y="3929066"/>
            <a:ext cx="275546" cy="214314"/>
          </a:xfrm>
          <a:prstGeom prst="rect">
            <a:avLst/>
          </a:prstGeom>
          <a:noFill/>
          <a:ln w="9525">
            <a:noFill/>
            <a:miter lim="800000"/>
            <a:headEnd/>
            <a:tailEnd/>
          </a:ln>
          <a:effectLst/>
        </p:spPr>
      </p:pic>
      <p:sp>
        <p:nvSpPr>
          <p:cNvPr id="14" name="Rectangle 13"/>
          <p:cNvSpPr/>
          <p:nvPr/>
        </p:nvSpPr>
        <p:spPr>
          <a:xfrm>
            <a:off x="142844" y="5715016"/>
            <a:ext cx="9001156" cy="1015663"/>
          </a:xfrm>
          <a:prstGeom prst="rect">
            <a:avLst/>
          </a:prstGeom>
        </p:spPr>
        <p:txBody>
          <a:bodyPr wrap="square">
            <a:spAutoFit/>
          </a:bodyPr>
          <a:lstStyle/>
          <a:p>
            <a:r>
              <a:rPr lang="en-US" sz="1200" b="1" dirty="0" smtClean="0"/>
              <a:t>Prediction of B-cell antigenic properties</a:t>
            </a:r>
            <a:r>
              <a:rPr lang="en-US" sz="1200" dirty="0" smtClean="0"/>
              <a:t> (A) </a:t>
            </a:r>
            <a:r>
              <a:rPr lang="en-US" sz="1200" dirty="0" err="1" smtClean="0"/>
              <a:t>Bepipred</a:t>
            </a:r>
            <a:r>
              <a:rPr lang="en-US" sz="1200" dirty="0" smtClean="0"/>
              <a:t> linear </a:t>
            </a:r>
            <a:r>
              <a:rPr lang="en-US" sz="1200" dirty="0" err="1" smtClean="0"/>
              <a:t>epitope</a:t>
            </a:r>
            <a:r>
              <a:rPr lang="en-US" sz="1200" dirty="0" smtClean="0"/>
              <a:t> prediction. (B) Chou and </a:t>
            </a:r>
            <a:r>
              <a:rPr lang="en-US" sz="1200" dirty="0" err="1" smtClean="0"/>
              <a:t>Fasman</a:t>
            </a:r>
            <a:r>
              <a:rPr lang="en-US" sz="1200" dirty="0" smtClean="0"/>
              <a:t> beta-turn prediction. (C) </a:t>
            </a:r>
            <a:r>
              <a:rPr lang="en-US" sz="1200" dirty="0" err="1" smtClean="0"/>
              <a:t>Emini</a:t>
            </a:r>
            <a:r>
              <a:rPr lang="en-US" sz="1200" dirty="0" smtClean="0"/>
              <a:t> surface accessibility prediction. (D) </a:t>
            </a:r>
            <a:r>
              <a:rPr lang="en-US" sz="1200" dirty="0" err="1" smtClean="0"/>
              <a:t>Karplus</a:t>
            </a:r>
            <a:r>
              <a:rPr lang="en-US" sz="1200" dirty="0" smtClean="0"/>
              <a:t> and Schulz flexibility prediction. (E) </a:t>
            </a:r>
            <a:r>
              <a:rPr lang="en-US" sz="1200" dirty="0" err="1" smtClean="0"/>
              <a:t>Kolaskar</a:t>
            </a:r>
            <a:r>
              <a:rPr lang="en-US" sz="1200" dirty="0" smtClean="0"/>
              <a:t> and </a:t>
            </a:r>
            <a:r>
              <a:rPr lang="en-US" sz="1200" dirty="0" err="1" smtClean="0"/>
              <a:t>Tongaonkar</a:t>
            </a:r>
            <a:r>
              <a:rPr lang="en-US" sz="1200" dirty="0" smtClean="0"/>
              <a:t> </a:t>
            </a:r>
            <a:r>
              <a:rPr lang="en-US" sz="1200" dirty="0" err="1" smtClean="0"/>
              <a:t>antigenicity</a:t>
            </a:r>
            <a:r>
              <a:rPr lang="en-US" sz="1200" dirty="0" smtClean="0"/>
              <a:t> prediction.  (F) Parker </a:t>
            </a:r>
            <a:r>
              <a:rPr lang="en-US" sz="1200" dirty="0" err="1" smtClean="0"/>
              <a:t>hydrophilicity</a:t>
            </a:r>
            <a:r>
              <a:rPr lang="en-US" sz="1200" dirty="0" smtClean="0"/>
              <a:t> prediction. The x-axis and y-axis represent the sequence position and corresponding antigenic properties score, respectively. The threshold level was set as default parameter of the server. The regions were shown in yellow color above the threshold value to be predicted as B-cell </a:t>
            </a:r>
            <a:r>
              <a:rPr lang="en-US" sz="1200" dirty="0" err="1" smtClean="0"/>
              <a:t>epitope</a:t>
            </a:r>
            <a:r>
              <a:rPr lang="en-US" sz="1200" dirty="0" smtClean="0"/>
              <a:t>. All the cross referencing data showed peptide region NNEKENQKP (302-310) might be predicted as B-cell </a:t>
            </a:r>
            <a:r>
              <a:rPr lang="en-US" sz="1200" dirty="0" err="1" smtClean="0"/>
              <a:t>epitope</a:t>
            </a:r>
            <a:r>
              <a:rPr lang="en-US" sz="1200" dirty="0" smtClean="0"/>
              <a:t>.</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Words>
  <Application>Microsoft Office PowerPoint</Application>
  <PresentationFormat>On-screen Show (4:3)</PresentationFormat>
  <Paragraphs>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Iftekhar Alam</cp:lastModifiedBy>
  <cp:revision>3</cp:revision>
  <dcterms:created xsi:type="dcterms:W3CDTF">2018-01-03T04:01:27Z</dcterms:created>
  <dcterms:modified xsi:type="dcterms:W3CDTF">2018-01-04T05:59:05Z</dcterms:modified>
</cp:coreProperties>
</file>